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6" r:id="rId1"/>
  </p:sldMasterIdLst>
  <p:notesMasterIdLst>
    <p:notesMasterId r:id="rId24"/>
  </p:notesMasterIdLst>
  <p:sldIdLst>
    <p:sldId id="256" r:id="rId2"/>
    <p:sldId id="257" r:id="rId3"/>
    <p:sldId id="258" r:id="rId4"/>
    <p:sldId id="274" r:id="rId5"/>
    <p:sldId id="260" r:id="rId6"/>
    <p:sldId id="272" r:id="rId7"/>
    <p:sldId id="275" r:id="rId8"/>
    <p:sldId id="276" r:id="rId9"/>
    <p:sldId id="261" r:id="rId10"/>
    <p:sldId id="259" r:id="rId11"/>
    <p:sldId id="265" r:id="rId12"/>
    <p:sldId id="266" r:id="rId13"/>
    <p:sldId id="277" r:id="rId14"/>
    <p:sldId id="267" r:id="rId15"/>
    <p:sldId id="268" r:id="rId16"/>
    <p:sldId id="269" r:id="rId17"/>
    <p:sldId id="273" r:id="rId18"/>
    <p:sldId id="278" r:id="rId19"/>
    <p:sldId id="270" r:id="rId20"/>
    <p:sldId id="263" r:id="rId21"/>
    <p:sldId id="271" r:id="rId22"/>
    <p:sldId id="264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660"/>
  </p:normalViewPr>
  <p:slideViewPr>
    <p:cSldViewPr>
      <p:cViewPr varScale="1">
        <p:scale>
          <a:sx n="69" d="100"/>
          <a:sy n="69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E110E9-0DC4-40D0-9D2A-CC0FF5B93AE0}" type="datetimeFigureOut">
              <a:rPr lang="en-ZA" smtClean="0"/>
              <a:t>2012/09/12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F0C852-988F-4380-9BB9-0D96EEDC0615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772754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0C852-988F-4380-9BB9-0D96EEDC0615}" type="slidenum">
              <a:rPr lang="en-ZA" smtClean="0"/>
              <a:t>18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0936584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CE46594-496B-4AC4-91EE-23863F59B7A0}" type="datetimeFigureOut">
              <a:rPr lang="en-US" smtClean="0"/>
              <a:pPr/>
              <a:t>9/12/2012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2E005FF-1FBE-4796-A8EE-3A887585DF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E46594-496B-4AC4-91EE-23863F59B7A0}" type="datetimeFigureOut">
              <a:rPr lang="en-US" smtClean="0"/>
              <a:pPr/>
              <a:t>9/12/2012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E005FF-1FBE-4796-A8EE-3A887585DF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E46594-496B-4AC4-91EE-23863F59B7A0}" type="datetimeFigureOut">
              <a:rPr lang="en-US" smtClean="0"/>
              <a:pPr/>
              <a:t>9/12/2012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E005FF-1FBE-4796-A8EE-3A887585DF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E46594-496B-4AC4-91EE-23863F59B7A0}" type="datetimeFigureOut">
              <a:rPr lang="en-US" smtClean="0"/>
              <a:pPr/>
              <a:t>9/12/2012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E005FF-1FBE-4796-A8EE-3A887585DF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E46594-496B-4AC4-91EE-23863F59B7A0}" type="datetimeFigureOut">
              <a:rPr lang="en-US" smtClean="0"/>
              <a:pPr/>
              <a:t>9/12/2012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E005FF-1FBE-4796-A8EE-3A887585DF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E46594-496B-4AC4-91EE-23863F59B7A0}" type="datetimeFigureOut">
              <a:rPr lang="en-US" smtClean="0"/>
              <a:pPr/>
              <a:t>9/12/2012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E005FF-1FBE-4796-A8EE-3A887585DF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E46594-496B-4AC4-91EE-23863F59B7A0}" type="datetimeFigureOut">
              <a:rPr lang="en-US" smtClean="0"/>
              <a:pPr/>
              <a:t>9/12/2012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E005FF-1FBE-4796-A8EE-3A887585DF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E46594-496B-4AC4-91EE-23863F59B7A0}" type="datetimeFigureOut">
              <a:rPr lang="en-US" smtClean="0"/>
              <a:pPr/>
              <a:t>9/12/2012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E005FF-1FBE-4796-A8EE-3A887585DF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E46594-496B-4AC4-91EE-23863F59B7A0}" type="datetimeFigureOut">
              <a:rPr lang="en-US" smtClean="0"/>
              <a:pPr/>
              <a:t>9/12/2012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E005FF-1FBE-4796-A8EE-3A887585DF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9CE46594-496B-4AC4-91EE-23863F59B7A0}" type="datetimeFigureOut">
              <a:rPr lang="en-US" smtClean="0"/>
              <a:pPr/>
              <a:t>9/12/2012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E005FF-1FBE-4796-A8EE-3A887585DF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CE46594-496B-4AC4-91EE-23863F59B7A0}" type="datetimeFigureOut">
              <a:rPr lang="en-US" smtClean="0"/>
              <a:pPr/>
              <a:t>9/12/2012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2E005FF-1FBE-4796-A8EE-3A887585DF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9CE46594-496B-4AC4-91EE-23863F59B7A0}" type="datetimeFigureOut">
              <a:rPr lang="en-US" smtClean="0"/>
              <a:pPr/>
              <a:t>9/12/2012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42E005FF-1FBE-4796-A8EE-3A887585DFA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p:transition>
    <p:randomBar dir="vert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7400" y="2514600"/>
            <a:ext cx="6172200" cy="598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Phone Reader 2.0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429000"/>
            <a:ext cx="6172200" cy="17526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By: Hadley </a:t>
            </a:r>
            <a:r>
              <a:rPr lang="en-US" dirty="0" err="1" smtClean="0"/>
              <a:t>Scholtz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Supervisor: </a:t>
            </a:r>
            <a:r>
              <a:rPr lang="en-US" dirty="0" err="1" smtClean="0"/>
              <a:t>Mehrdad</a:t>
            </a:r>
            <a:r>
              <a:rPr lang="en-US" dirty="0" smtClean="0"/>
              <a:t> </a:t>
            </a:r>
            <a:r>
              <a:rPr lang="en-US" dirty="0" err="1" smtClean="0"/>
              <a:t>Ghaziasgar</a:t>
            </a:r>
            <a:endParaRPr lang="en-US" dirty="0" smtClean="0"/>
          </a:p>
          <a:p>
            <a:r>
              <a:rPr lang="en-US" smtClean="0"/>
              <a:t>Co - supervisor</a:t>
            </a:r>
            <a:r>
              <a:rPr lang="en-US" dirty="0" smtClean="0"/>
              <a:t>: James </a:t>
            </a:r>
            <a:r>
              <a:rPr lang="en-US" dirty="0" err="1" smtClean="0"/>
              <a:t>Connan</a:t>
            </a:r>
            <a:endParaRPr lang="en-US" dirty="0" smtClean="0"/>
          </a:p>
          <a:p>
            <a:r>
              <a:rPr lang="en-US" dirty="0" smtClean="0"/>
              <a:t>Mentor: </a:t>
            </a:r>
            <a:r>
              <a:rPr lang="en-US" dirty="0" err="1" smtClean="0"/>
              <a:t>Ibraheem</a:t>
            </a:r>
            <a:r>
              <a:rPr lang="en-US" dirty="0" smtClean="0"/>
              <a:t> </a:t>
            </a:r>
            <a:r>
              <a:rPr lang="en-US" dirty="0" err="1" smtClean="0"/>
              <a:t>Frieslaar</a:t>
            </a:r>
            <a:endParaRPr lang="en-US" dirty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8382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The splash screen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User Interface Specification Updates</a:t>
            </a:r>
            <a:endParaRPr lang="en-US" sz="3600" dirty="0"/>
          </a:p>
        </p:txBody>
      </p:sp>
      <p:pic>
        <p:nvPicPr>
          <p:cNvPr id="1026" name="Picture 2" descr="I:\data\com.edwardkim.android.screenshotitfull\screenshots\20120909223320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133599" y="2438398"/>
            <a:ext cx="4724404" cy="3505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8382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The home screen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/>
              <a:t>User Interface Specification </a:t>
            </a:r>
            <a:r>
              <a:rPr lang="en-US" sz="3600" dirty="0" smtClean="0"/>
              <a:t>Updates</a:t>
            </a:r>
            <a:endParaRPr lang="en-US" sz="3600" dirty="0"/>
          </a:p>
        </p:txBody>
      </p:sp>
      <p:pic>
        <p:nvPicPr>
          <p:cNvPr id="1026" name="Picture 2" descr="C:\Users\Candice\Desktop\project presentation\screenshots\20120909152614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114092" y="2457908"/>
            <a:ext cx="4724400" cy="346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8382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The viewfinder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/>
              <a:t>User Interface Specification </a:t>
            </a:r>
            <a:r>
              <a:rPr lang="en-US" sz="3600" dirty="0" smtClean="0"/>
              <a:t>Updates</a:t>
            </a:r>
            <a:endParaRPr lang="en-US" sz="3600" dirty="0"/>
          </a:p>
        </p:txBody>
      </p:sp>
      <p:pic>
        <p:nvPicPr>
          <p:cNvPr id="2050" name="Picture 2" descr="E:\project presentation\20120910110306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849419" y="748145"/>
            <a:ext cx="3779983" cy="6093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8382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The gallery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/>
              <a:t>User Interface Specification Updates</a:t>
            </a:r>
          </a:p>
        </p:txBody>
      </p:sp>
      <p:pic>
        <p:nvPicPr>
          <p:cNvPr id="1026" name="Picture 2" descr="E:\project presentation\20120910111149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030689" y="2432782"/>
            <a:ext cx="4777823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8652472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8382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The selection confirmation screen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/>
              <a:t>User Interface Specification Updates</a:t>
            </a:r>
          </a:p>
        </p:txBody>
      </p:sp>
      <p:pic>
        <p:nvPicPr>
          <p:cNvPr id="3074" name="Picture 2" descr="E:\project presentation\20120910110405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1" y="1981200"/>
            <a:ext cx="6156350" cy="391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8382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The selection screen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/>
              <a:t>User Interface Specification Updates</a:t>
            </a:r>
          </a:p>
        </p:txBody>
      </p:sp>
      <p:pic>
        <p:nvPicPr>
          <p:cNvPr id="4098" name="Picture 2" descr="E:\project presentation\20120910110452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753761" y="522839"/>
            <a:ext cx="4017479" cy="6781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8382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The menu screen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/>
              <a:t>User Interface Specification Updates</a:t>
            </a:r>
          </a:p>
        </p:txBody>
      </p:sp>
      <p:pic>
        <p:nvPicPr>
          <p:cNvPr id="5122" name="Picture 2" descr="E:\project presentation\20120910110519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722525" y="577166"/>
            <a:ext cx="4197714" cy="6700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8382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The language selection screen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/>
              <a:t>User Interface Specification Updates</a:t>
            </a:r>
          </a:p>
        </p:txBody>
      </p:sp>
      <p:pic>
        <p:nvPicPr>
          <p:cNvPr id="6146" name="Picture 2" descr="E:\project presentation\20120910110614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906155" y="2438401"/>
            <a:ext cx="4800604" cy="3581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8382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The </a:t>
            </a:r>
            <a:r>
              <a:rPr lang="en-US" dirty="0" err="1" smtClean="0"/>
              <a:t>tts</a:t>
            </a:r>
            <a:r>
              <a:rPr lang="en-US" dirty="0" smtClean="0"/>
              <a:t> screen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/>
              <a:t>User Interface Specification Updates</a:t>
            </a:r>
          </a:p>
        </p:txBody>
      </p:sp>
      <p:pic>
        <p:nvPicPr>
          <p:cNvPr id="7170" name="Picture 2" descr="E:\project presentation\20120910110713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623126" y="653474"/>
            <a:ext cx="4202547" cy="65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0379265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Plan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7223367"/>
              </p:ext>
            </p:extLst>
          </p:nvPr>
        </p:nvGraphicFramePr>
        <p:xfrm>
          <a:off x="1447800" y="1524000"/>
          <a:ext cx="6106160" cy="353568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3040380"/>
                <a:gridCol w="3065780"/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Plan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Plan completion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171450" marR="0" indent="-17145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200" dirty="0">
                          <a:effectLst/>
                        </a:rPr>
                        <a:t>Learn to use </a:t>
                      </a:r>
                      <a:r>
                        <a:rPr lang="en-US" sz="1200" dirty="0" err="1">
                          <a:effectLst/>
                        </a:rPr>
                        <a:t>openCV</a:t>
                      </a:r>
                      <a:r>
                        <a:rPr lang="en-US" sz="1200" dirty="0">
                          <a:effectLst/>
                        </a:rPr>
                        <a:t> tools to manipulate images</a:t>
                      </a:r>
                      <a:r>
                        <a:rPr lang="en-US" sz="1200" dirty="0" smtClean="0">
                          <a:effectLst/>
                        </a:rPr>
                        <a:t>. </a:t>
                      </a:r>
                      <a:endParaRPr lang="en-US" sz="1100" dirty="0">
                        <a:effectLst/>
                      </a:endParaRPr>
                    </a:p>
                    <a:p>
                      <a:pPr marL="171450" marR="0" indent="-17145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200" dirty="0">
                          <a:effectLst/>
                        </a:rPr>
                        <a:t>Research efficient image pre-processing techniques.</a:t>
                      </a:r>
                      <a:endParaRPr lang="en-US" sz="1100" dirty="0">
                        <a:effectLst/>
                      </a:endParaRPr>
                    </a:p>
                    <a:p>
                      <a:pPr marL="171450" marR="0" indent="-17145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200" dirty="0">
                          <a:effectLst/>
                        </a:rPr>
                        <a:t>Construct requirements document.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End of term 1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171450" marR="0" indent="-17145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200" dirty="0" smtClean="0">
                          <a:effectLst/>
                        </a:rPr>
                        <a:t>Design the proposed solution</a:t>
                      </a:r>
                      <a:endParaRPr lang="en-US" sz="1100" dirty="0">
                        <a:effectLst/>
                      </a:endParaRPr>
                    </a:p>
                    <a:p>
                      <a:pPr marL="171450" marR="0" indent="-17145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200" dirty="0">
                          <a:effectLst/>
                        </a:rPr>
                        <a:t>Develop a prototype of the proposed solution.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End of term 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92480">
                <a:tc>
                  <a:txBody>
                    <a:bodyPr/>
                    <a:lstStyle/>
                    <a:p>
                      <a:pPr marL="171450" marR="0" indent="-17145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200" dirty="0">
                          <a:effectLst/>
                        </a:rPr>
                        <a:t>Improve prototype by </a:t>
                      </a:r>
                      <a:r>
                        <a:rPr lang="en-US" sz="1200" dirty="0" smtClean="0">
                          <a:effectLst/>
                        </a:rPr>
                        <a:t>adding additional </a:t>
                      </a:r>
                      <a:r>
                        <a:rPr lang="en-US" sz="1200" dirty="0">
                          <a:effectLst/>
                        </a:rPr>
                        <a:t>features.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End of term 3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171450" marR="0" indent="-17145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200" dirty="0">
                          <a:effectLst/>
                        </a:rPr>
                        <a:t>Test and deploy proposed solution.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End of term 4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3700272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Quick Recap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System changes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High Level Design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Low Level Design Updates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User Interface Specification Updates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Project Plan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References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Demo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Bradsky</a:t>
            </a:r>
            <a:r>
              <a:rPr lang="en-US" dirty="0" smtClean="0"/>
              <a:t>, G., &amp; </a:t>
            </a:r>
            <a:r>
              <a:rPr lang="en-US" dirty="0" err="1" smtClean="0"/>
              <a:t>Kaehler</a:t>
            </a:r>
            <a:r>
              <a:rPr lang="en-US" dirty="0" smtClean="0"/>
              <a:t>, A. (2008). </a:t>
            </a:r>
            <a:r>
              <a:rPr lang="en-US" i="1" dirty="0" smtClean="0"/>
              <a:t>Learning </a:t>
            </a:r>
            <a:r>
              <a:rPr lang="en-US" i="1" dirty="0" err="1" smtClean="0"/>
              <a:t>OpenCV</a:t>
            </a:r>
            <a:r>
              <a:rPr lang="en-US" i="1" dirty="0" smtClean="0"/>
              <a:t> Computer Vision with the </a:t>
            </a:r>
            <a:r>
              <a:rPr lang="en-US" i="1" dirty="0" err="1" smtClean="0"/>
              <a:t>OpenCV</a:t>
            </a:r>
            <a:r>
              <a:rPr lang="en-US" i="1" dirty="0" smtClean="0"/>
              <a:t> Library. California: O'Reilly Media Inc. </a:t>
            </a:r>
          </a:p>
          <a:p>
            <a:pPr>
              <a:buNone/>
            </a:pPr>
            <a:endParaRPr lang="en-US" i="1" dirty="0" smtClean="0"/>
          </a:p>
          <a:p>
            <a:r>
              <a:rPr lang="en-US" dirty="0" smtClean="0"/>
              <a:t>Morris, J. (2011). </a:t>
            </a:r>
            <a:r>
              <a:rPr lang="en-US" i="1" dirty="0" smtClean="0"/>
              <a:t>Android User Interface Development</a:t>
            </a:r>
            <a:r>
              <a:rPr lang="en-US" dirty="0" smtClean="0"/>
              <a:t>. </a:t>
            </a:r>
            <a:r>
              <a:rPr lang="en-US" i="1" dirty="0" smtClean="0"/>
              <a:t>Birmingham:</a:t>
            </a:r>
            <a:r>
              <a:rPr lang="en-US" dirty="0" smtClean="0"/>
              <a:t> </a:t>
            </a:r>
            <a:r>
              <a:rPr lang="en-US" i="1" dirty="0" err="1" smtClean="0"/>
              <a:t>Packt</a:t>
            </a:r>
            <a:r>
              <a:rPr lang="en-US" i="1" dirty="0" smtClean="0"/>
              <a:t> Publishing Ltd.</a:t>
            </a:r>
          </a:p>
          <a:p>
            <a:endParaRPr lang="en-US" i="1" dirty="0" smtClean="0"/>
          </a:p>
          <a:p>
            <a:r>
              <a:rPr lang="en-US" dirty="0" err="1" smtClean="0"/>
              <a:t>Felker</a:t>
            </a:r>
            <a:r>
              <a:rPr lang="en-US" dirty="0" smtClean="0"/>
              <a:t>, D., &amp; Dobbs, J. (2011). </a:t>
            </a:r>
            <a:r>
              <a:rPr lang="en-US" i="1" dirty="0" smtClean="0"/>
              <a:t>Android Application Development FOR DUMMIES. New Jersey: Wiley Publishing Inc.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14400" y="1600200"/>
            <a:ext cx="65532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Overview: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sz="2000" dirty="0" smtClean="0"/>
              <a:t>Taking a picture</a:t>
            </a:r>
          </a:p>
          <a:p>
            <a:pPr>
              <a:buFont typeface="Wingdings" pitchFamily="2" charset="2"/>
              <a:buChar char="Ø"/>
            </a:pPr>
            <a:endParaRPr lang="en-US" sz="2000" dirty="0" smtClean="0"/>
          </a:p>
          <a:p>
            <a:pPr>
              <a:buFont typeface="Wingdings" pitchFamily="2" charset="2"/>
              <a:buChar char="Ø"/>
            </a:pPr>
            <a:endParaRPr lang="en-US" sz="2000" dirty="0" smtClean="0"/>
          </a:p>
          <a:p>
            <a:pPr>
              <a:buFont typeface="Wingdings" pitchFamily="2" charset="2"/>
              <a:buChar char="Ø"/>
            </a:pPr>
            <a:r>
              <a:rPr lang="en-US" sz="2000" dirty="0" smtClean="0"/>
              <a:t>Making Selections</a:t>
            </a:r>
          </a:p>
          <a:p>
            <a:pPr>
              <a:buFont typeface="Wingdings" pitchFamily="2" charset="2"/>
              <a:buChar char="Ø"/>
            </a:pPr>
            <a:endParaRPr lang="en-US" sz="2000" dirty="0" smtClean="0"/>
          </a:p>
          <a:p>
            <a:pPr>
              <a:buFont typeface="Wingdings" pitchFamily="2" charset="2"/>
              <a:buChar char="Ø"/>
            </a:pPr>
            <a:endParaRPr lang="en-US" sz="2000" dirty="0" smtClean="0"/>
          </a:p>
          <a:p>
            <a:pPr>
              <a:buFont typeface="Wingdings" pitchFamily="2" charset="2"/>
              <a:buChar char="Ø"/>
            </a:pPr>
            <a:r>
              <a:rPr lang="en-US" sz="2000" dirty="0" smtClean="0"/>
              <a:t>OCR and Translate</a:t>
            </a:r>
          </a:p>
          <a:p>
            <a:pPr>
              <a:buFont typeface="Wingdings" pitchFamily="2" charset="2"/>
              <a:buChar char="Ø"/>
            </a:pPr>
            <a:endParaRPr lang="en-US" sz="2000" dirty="0" smtClean="0"/>
          </a:p>
          <a:p>
            <a:pPr>
              <a:buFont typeface="Wingdings" pitchFamily="2" charset="2"/>
              <a:buChar char="Ø"/>
            </a:pPr>
            <a:endParaRPr lang="en-US" sz="2000" dirty="0" smtClean="0"/>
          </a:p>
          <a:p>
            <a:pPr>
              <a:buFont typeface="Wingdings" pitchFamily="2" charset="2"/>
              <a:buChar char="Ø"/>
            </a:pPr>
            <a:r>
              <a:rPr lang="en-US" sz="2000" dirty="0" smtClean="0"/>
              <a:t>Play audio and display text</a:t>
            </a:r>
            <a:endParaRPr lang="en-US" sz="2000" dirty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ndroid_robot_question_mark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31219" y="1481138"/>
            <a:ext cx="3881562" cy="4525962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and answers</a:t>
            </a:r>
            <a:endParaRPr lang="en-US" dirty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Problem</a:t>
            </a:r>
          </a:p>
          <a:p>
            <a:pPr lvl="1"/>
            <a:r>
              <a:rPr lang="en-US" dirty="0" smtClean="0"/>
              <a:t>Text in foreign languages are not understood</a:t>
            </a:r>
          </a:p>
          <a:p>
            <a:pPr lvl="1"/>
            <a:r>
              <a:rPr lang="en-US" dirty="0" smtClean="0"/>
              <a:t>Users with impaired vision</a:t>
            </a:r>
          </a:p>
          <a:p>
            <a:pPr lvl="1"/>
            <a:r>
              <a:rPr lang="en-US" dirty="0" smtClean="0"/>
              <a:t>Users that are illiterate.</a:t>
            </a:r>
          </a:p>
          <a:p>
            <a:endParaRPr lang="en-US" dirty="0" smtClean="0"/>
          </a:p>
          <a:p>
            <a:r>
              <a:rPr lang="en-US" dirty="0" smtClean="0"/>
              <a:t>Previous </a:t>
            </a:r>
            <a:r>
              <a:rPr lang="en-US" dirty="0" smtClean="0"/>
              <a:t>Solution</a:t>
            </a:r>
          </a:p>
          <a:p>
            <a:pPr lvl="1"/>
            <a:r>
              <a:rPr lang="en-US" dirty="0" smtClean="0"/>
              <a:t>Phone Reader</a:t>
            </a:r>
            <a:endParaRPr lang="en-US" dirty="0" smtClean="0"/>
          </a:p>
          <a:p>
            <a:pPr lvl="2"/>
            <a:r>
              <a:rPr lang="en-US" dirty="0" smtClean="0"/>
              <a:t>Excellent novel idea. 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Proposed Solution</a:t>
            </a:r>
          </a:p>
          <a:p>
            <a:pPr lvl="1"/>
            <a:r>
              <a:rPr lang="en-US" dirty="0" smtClean="0"/>
              <a:t>Application with which users can take pictures, make selections and have selections read on their command.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Quick Recap</a:t>
            </a:r>
            <a:endParaRPr lang="en-US" dirty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438400"/>
            <a:ext cx="8229600" cy="2100072"/>
          </a:xfrm>
        </p:spPr>
        <p:txBody>
          <a:bodyPr/>
          <a:lstStyle/>
          <a:p>
            <a:r>
              <a:rPr lang="en-ZA" dirty="0" smtClean="0"/>
              <a:t>Modified user interface</a:t>
            </a:r>
          </a:p>
          <a:p>
            <a:r>
              <a:rPr lang="en-ZA" dirty="0" smtClean="0"/>
              <a:t>Added additional image processing algorithms</a:t>
            </a:r>
          </a:p>
          <a:p>
            <a:r>
              <a:rPr lang="en-ZA" smtClean="0"/>
              <a:t>Implemented translation </a:t>
            </a:r>
            <a:r>
              <a:rPr lang="en-ZA" dirty="0" smtClean="0"/>
              <a:t>engine</a:t>
            </a:r>
            <a:endParaRPr lang="en-Z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System updates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866637076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7467600" cy="36576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endParaRPr lang="en-US" dirty="0" smtClean="0"/>
          </a:p>
          <a:p>
            <a:pPr>
              <a:lnSpc>
                <a:spcPct val="150000"/>
              </a:lnSpc>
              <a:buNone/>
            </a:pP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High Level Design</a:t>
            </a:r>
            <a:endParaRPr lang="en-US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447800" y="1295400"/>
            <a:ext cx="1527250" cy="14478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/>
              </a:gs>
            </a:gsLst>
            <a:lin ang="5400000" scaled="1"/>
          </a:gradFill>
          <a:ln w="12700">
            <a:solidFill>
              <a:srgbClr val="666666"/>
            </a:solidFill>
            <a:miter lim="800000"/>
            <a:headEnd/>
            <a:tailEnd/>
          </a:ln>
          <a:effectLst>
            <a:outerShdw dist="28398" dir="3806097" algn="ctr" rotWithShape="0">
              <a:srgbClr val="7F7F7F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Take Picture or 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lang="en-US" sz="2000" dirty="0">
                <a:latin typeface="Calibri" pitchFamily="34" charset="0"/>
                <a:cs typeface="Arial" pitchFamily="34" charset="0"/>
              </a:rPr>
              <a:t>o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pening an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existing </a:t>
            </a:r>
            <a:r>
              <a:rPr lang="en-US" sz="2000" dirty="0" smtClean="0">
                <a:latin typeface="Calibri" pitchFamily="34" charset="0"/>
                <a:cs typeface="Arial" pitchFamily="34" charset="0"/>
              </a:rPr>
              <a:t>one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921881" y="1219200"/>
            <a:ext cx="1527250" cy="1202511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/>
              </a:gs>
            </a:gsLst>
            <a:lin ang="5400000" scaled="1"/>
          </a:gradFill>
          <a:ln w="12700">
            <a:solidFill>
              <a:srgbClr val="666666"/>
            </a:solidFill>
            <a:miter lim="800000"/>
            <a:headEnd/>
            <a:tailEnd/>
          </a:ln>
          <a:effectLst>
            <a:outerShdw dist="28398" dir="3806097" algn="ctr" rotWithShape="0">
              <a:srgbClr val="7F7F7F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Make Selections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6395963" y="1219200"/>
            <a:ext cx="1527250" cy="1202511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/>
              </a:gs>
            </a:gsLst>
            <a:lin ang="5400000" scaled="1"/>
          </a:gradFill>
          <a:ln w="12700">
            <a:solidFill>
              <a:srgbClr val="666666"/>
            </a:solidFill>
            <a:miter lim="800000"/>
            <a:headEnd/>
            <a:tailEnd/>
          </a:ln>
          <a:effectLst>
            <a:outerShdw dist="28398" dir="3806097" algn="ctr" rotWithShape="0">
              <a:srgbClr val="7F7F7F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Send to server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AutoShape 6"/>
          <p:cNvCxnSpPr>
            <a:cxnSpLocks noChangeShapeType="1"/>
          </p:cNvCxnSpPr>
          <p:nvPr/>
        </p:nvCxnSpPr>
        <p:spPr bwMode="auto">
          <a:xfrm>
            <a:off x="2971800" y="1828800"/>
            <a:ext cx="946831" cy="0"/>
          </a:xfrm>
          <a:prstGeom prst="straightConnector1">
            <a:avLst/>
          </a:prstGeom>
          <a:noFill/>
          <a:ln w="127000">
            <a:solidFill>
              <a:srgbClr val="F79646"/>
            </a:solidFill>
            <a:round/>
            <a:headEnd/>
            <a:tailEnd type="triangle" w="med" len="med"/>
          </a:ln>
          <a:effectLst/>
        </p:spPr>
      </p:cxnSp>
      <p:cxnSp>
        <p:nvCxnSpPr>
          <p:cNvPr id="9" name="AutoShape 7"/>
          <p:cNvCxnSpPr>
            <a:cxnSpLocks noChangeShapeType="1"/>
          </p:cNvCxnSpPr>
          <p:nvPr/>
        </p:nvCxnSpPr>
        <p:spPr bwMode="auto">
          <a:xfrm>
            <a:off x="5449132" y="1847736"/>
            <a:ext cx="946831" cy="0"/>
          </a:xfrm>
          <a:prstGeom prst="straightConnector1">
            <a:avLst/>
          </a:prstGeom>
          <a:noFill/>
          <a:ln w="127000">
            <a:solidFill>
              <a:srgbClr val="F79646"/>
            </a:solidFill>
            <a:round/>
            <a:headEnd/>
            <a:tailEnd type="triangle" w="med" len="med"/>
          </a:ln>
          <a:effectLst/>
        </p:spPr>
      </p:cxn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6395963" y="3133411"/>
            <a:ext cx="1527250" cy="1060189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/>
              </a:gs>
            </a:gsLst>
            <a:lin ang="5400000" scaled="1"/>
          </a:gradFill>
          <a:ln w="12700">
            <a:solidFill>
              <a:srgbClr val="666666"/>
            </a:solidFill>
            <a:miter lim="800000"/>
            <a:headEnd/>
            <a:tailEnd/>
          </a:ln>
          <a:effectLst>
            <a:outerShdw dist="28398" dir="3806097" algn="ctr" rotWithShape="0">
              <a:srgbClr val="7F7F7F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Source image and coordinates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" name="AutoShape 9"/>
          <p:cNvCxnSpPr>
            <a:cxnSpLocks noChangeShapeType="1"/>
            <a:endCxn id="10" idx="0"/>
          </p:cNvCxnSpPr>
          <p:nvPr/>
        </p:nvCxnSpPr>
        <p:spPr bwMode="auto">
          <a:xfrm>
            <a:off x="7142125" y="2433714"/>
            <a:ext cx="17463" cy="699697"/>
          </a:xfrm>
          <a:prstGeom prst="straightConnector1">
            <a:avLst/>
          </a:prstGeom>
          <a:noFill/>
          <a:ln w="127000">
            <a:solidFill>
              <a:srgbClr val="F79646"/>
            </a:solidFill>
            <a:round/>
            <a:headEnd/>
            <a:tailEnd type="triangle" w="med" len="med"/>
          </a:ln>
          <a:effectLst/>
        </p:spPr>
      </p:cxn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3921881" y="3054611"/>
            <a:ext cx="1527250" cy="1202511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/>
              </a:gs>
            </a:gsLst>
            <a:lin ang="5400000" scaled="1"/>
          </a:gradFill>
          <a:ln w="12700">
            <a:solidFill>
              <a:srgbClr val="666666"/>
            </a:solidFill>
            <a:miter lim="800000"/>
            <a:headEnd/>
            <a:tailEnd/>
          </a:ln>
          <a:effectLst>
            <a:outerShdw dist="28398" dir="3806097" algn="ctr" rotWithShape="0">
              <a:srgbClr val="7F7F7F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Image pre-processing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3" name="AutoShape 11"/>
          <p:cNvCxnSpPr>
            <a:cxnSpLocks noChangeShapeType="1"/>
          </p:cNvCxnSpPr>
          <p:nvPr/>
        </p:nvCxnSpPr>
        <p:spPr bwMode="auto">
          <a:xfrm flipH="1">
            <a:off x="5449132" y="3662960"/>
            <a:ext cx="946831" cy="546"/>
          </a:xfrm>
          <a:prstGeom prst="straightConnector1">
            <a:avLst/>
          </a:prstGeom>
          <a:noFill/>
          <a:ln w="127000">
            <a:solidFill>
              <a:srgbClr val="F79646"/>
            </a:solidFill>
            <a:round/>
            <a:headEnd/>
            <a:tailEnd type="triangle" w="med" len="med"/>
          </a:ln>
          <a:effectLst/>
        </p:spPr>
      </p:cxnSp>
      <p:cxnSp>
        <p:nvCxnSpPr>
          <p:cNvPr id="14" name="AutoShape 12"/>
          <p:cNvCxnSpPr>
            <a:cxnSpLocks noChangeShapeType="1"/>
          </p:cNvCxnSpPr>
          <p:nvPr/>
        </p:nvCxnSpPr>
        <p:spPr bwMode="auto">
          <a:xfrm flipH="1">
            <a:off x="2975050" y="3662414"/>
            <a:ext cx="946831" cy="546"/>
          </a:xfrm>
          <a:prstGeom prst="straightConnector1">
            <a:avLst/>
          </a:prstGeom>
          <a:noFill/>
          <a:ln w="127000">
            <a:solidFill>
              <a:srgbClr val="F79646"/>
            </a:solidFill>
            <a:round/>
            <a:headEnd/>
            <a:tailEnd type="triangle" w="med" len="med"/>
          </a:ln>
          <a:effectLst/>
        </p:spPr>
      </p:cxnSp>
      <p:cxnSp>
        <p:nvCxnSpPr>
          <p:cNvPr id="15" name="AutoShape 13"/>
          <p:cNvCxnSpPr>
            <a:cxnSpLocks noChangeShapeType="1"/>
          </p:cNvCxnSpPr>
          <p:nvPr/>
        </p:nvCxnSpPr>
        <p:spPr bwMode="auto">
          <a:xfrm>
            <a:off x="2243494" y="4577392"/>
            <a:ext cx="0" cy="620897"/>
          </a:xfrm>
          <a:prstGeom prst="straightConnector1">
            <a:avLst/>
          </a:prstGeom>
          <a:noFill/>
          <a:ln w="127000">
            <a:solidFill>
              <a:srgbClr val="F79646"/>
            </a:solidFill>
            <a:round/>
            <a:headEnd/>
            <a:tailEnd type="triangle" w="med" len="med"/>
          </a:ln>
          <a:effectLst/>
        </p:spPr>
      </p:cxnSp>
      <p:sp>
        <p:nvSpPr>
          <p:cNvPr id="16" name="Rectangle 14"/>
          <p:cNvSpPr>
            <a:spLocks noChangeArrowheads="1"/>
          </p:cNvSpPr>
          <p:nvPr/>
        </p:nvSpPr>
        <p:spPr bwMode="auto">
          <a:xfrm>
            <a:off x="1447800" y="3054611"/>
            <a:ext cx="1527250" cy="1593709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/>
              </a:gs>
            </a:gsLst>
            <a:lin ang="5400000" scaled="1"/>
          </a:gradFill>
          <a:ln w="12700">
            <a:solidFill>
              <a:srgbClr val="666666"/>
            </a:solidFill>
            <a:miter lim="800000"/>
            <a:headEnd/>
            <a:tailEnd/>
          </a:ln>
          <a:effectLst>
            <a:outerShdw dist="28398" dir="3806097" algn="ctr" rotWithShape="0">
              <a:srgbClr val="7F7F7F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Optical Character Recognition and Translation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7" name="AutoShape 15"/>
          <p:cNvCxnSpPr>
            <a:cxnSpLocks noChangeShapeType="1"/>
          </p:cNvCxnSpPr>
          <p:nvPr/>
        </p:nvCxnSpPr>
        <p:spPr bwMode="auto">
          <a:xfrm>
            <a:off x="2975050" y="5772264"/>
            <a:ext cx="946831" cy="0"/>
          </a:xfrm>
          <a:prstGeom prst="straightConnector1">
            <a:avLst/>
          </a:prstGeom>
          <a:noFill/>
          <a:ln w="127000">
            <a:solidFill>
              <a:srgbClr val="F79646"/>
            </a:solidFill>
            <a:round/>
            <a:headEnd/>
            <a:tailEnd type="triangle" w="med" len="med"/>
          </a:ln>
          <a:effectLst/>
        </p:spPr>
      </p:cxn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1447800" y="5198289"/>
            <a:ext cx="1527250" cy="1278711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/>
              </a:gs>
            </a:gsLst>
            <a:lin ang="5400000" scaled="1"/>
          </a:gradFill>
          <a:ln w="12700">
            <a:solidFill>
              <a:srgbClr val="666666"/>
            </a:solidFill>
            <a:miter lim="800000"/>
            <a:headEnd/>
            <a:tailEnd/>
          </a:ln>
          <a:effectLst>
            <a:outerShdw dist="28398" dir="3806097" algn="ctr" rotWithShape="0">
              <a:srgbClr val="7F7F7F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Send extracted text to device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9" name="AutoShape 17"/>
          <p:cNvCxnSpPr>
            <a:cxnSpLocks noChangeShapeType="1"/>
          </p:cNvCxnSpPr>
          <p:nvPr/>
        </p:nvCxnSpPr>
        <p:spPr bwMode="auto">
          <a:xfrm>
            <a:off x="5449132" y="5772264"/>
            <a:ext cx="946831" cy="0"/>
          </a:xfrm>
          <a:prstGeom prst="straightConnector1">
            <a:avLst/>
          </a:prstGeom>
          <a:noFill/>
          <a:ln w="127000">
            <a:solidFill>
              <a:srgbClr val="F79646"/>
            </a:solidFill>
            <a:round/>
            <a:headEnd/>
            <a:tailEnd type="triangle" w="med" len="med"/>
          </a:ln>
          <a:effectLst/>
        </p:spPr>
      </p:cxnSp>
      <p:sp>
        <p:nvSpPr>
          <p:cNvPr id="20" name="Rectangle 18"/>
          <p:cNvSpPr>
            <a:spLocks noChangeArrowheads="1"/>
          </p:cNvSpPr>
          <p:nvPr/>
        </p:nvSpPr>
        <p:spPr bwMode="auto">
          <a:xfrm>
            <a:off x="3921881" y="5198289"/>
            <a:ext cx="1527250" cy="1202511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/>
              </a:gs>
            </a:gsLst>
            <a:lin ang="5400000" scaled="1"/>
          </a:gradFill>
          <a:ln w="12700">
            <a:solidFill>
              <a:srgbClr val="666666"/>
            </a:solidFill>
            <a:miter lim="800000"/>
            <a:headEnd/>
            <a:tailEnd/>
          </a:ln>
          <a:effectLst>
            <a:outerShdw dist="28398" dir="3806097" algn="ctr" rotWithShape="0">
              <a:srgbClr val="7F7F7F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Text-to-speech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19"/>
          <p:cNvSpPr>
            <a:spLocks noChangeArrowheads="1"/>
          </p:cNvSpPr>
          <p:nvPr/>
        </p:nvSpPr>
        <p:spPr bwMode="auto">
          <a:xfrm>
            <a:off x="6395963" y="5274488"/>
            <a:ext cx="1527250" cy="1050111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/>
              </a:gs>
            </a:gsLst>
            <a:lin ang="5400000" scaled="1"/>
          </a:gradFill>
          <a:ln w="12700">
            <a:solidFill>
              <a:srgbClr val="666666"/>
            </a:solidFill>
            <a:miter lim="800000"/>
            <a:headEnd/>
            <a:tailEnd/>
          </a:ln>
          <a:effectLst>
            <a:outerShdw dist="28398" dir="3806097" algn="ctr" rotWithShape="0">
              <a:srgbClr val="7F7F7F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Audio playback or text display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2" animBg="1"/>
      <p:bldP spid="6" grpId="0" animBg="1"/>
      <p:bldP spid="7" grpId="0" animBg="1"/>
      <p:bldP spid="10" grpId="0" animBg="1"/>
      <p:bldP spid="12" grpId="0" animBg="1"/>
      <p:bldP spid="16" grpId="0" animBg="1"/>
      <p:bldP spid="18" grpId="0" animBg="1"/>
      <p:bldP spid="20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Low Level Design Updates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1364673"/>
            <a:ext cx="723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Image Segmentation:</a:t>
            </a:r>
          </a:p>
          <a:p>
            <a:endParaRPr lang="en-US" sz="1600" dirty="0" smtClean="0"/>
          </a:p>
        </p:txBody>
      </p:sp>
      <p:pic>
        <p:nvPicPr>
          <p:cNvPr id="4" name="Picture 2" descr="E:\project presentation\20120910110452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534559" y="1513440"/>
            <a:ext cx="256968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V="1">
            <a:off x="3905250" y="2743200"/>
            <a:ext cx="1885950" cy="68580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3848100" y="4038599"/>
            <a:ext cx="1943100" cy="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4724400" y="4572000"/>
            <a:ext cx="1088449" cy="6096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E:\pictures\roi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599531"/>
            <a:ext cx="2444750" cy="28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pictures\roi\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2849" y="3897332"/>
            <a:ext cx="2444749" cy="282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:\pictures\roi\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2849" y="5040332"/>
            <a:ext cx="2444749" cy="282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5791201" y="2962989"/>
            <a:ext cx="244474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/>
              <a:t>Segment 1</a:t>
            </a:r>
            <a:endParaRPr lang="en-US" sz="10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5791201" y="4231289"/>
            <a:ext cx="244474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/>
              <a:t>Segment 2</a:t>
            </a:r>
            <a:endParaRPr lang="en-US" sz="10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5812849" y="5410200"/>
            <a:ext cx="244474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/>
              <a:t>Segment 3</a:t>
            </a:r>
            <a:endParaRPr lang="en-US" sz="1000" b="1" dirty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9" grpId="0"/>
      <p:bldP spid="23" grpId="0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Low Level </a:t>
            </a:r>
            <a:r>
              <a:rPr lang="en-US" dirty="0" smtClean="0"/>
              <a:t>Design Updates</a:t>
            </a:r>
            <a:endParaRPr lang="en-ZA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1341575"/>
            <a:ext cx="72390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Image </a:t>
            </a:r>
            <a:r>
              <a:rPr lang="en-US" sz="1600" b="1" dirty="0" smtClean="0"/>
              <a:t>Thresholding:</a:t>
            </a:r>
            <a:endParaRPr lang="en-US" sz="1600" b="1" dirty="0"/>
          </a:p>
          <a:p>
            <a:endParaRPr lang="en-US" dirty="0"/>
          </a:p>
        </p:txBody>
      </p:sp>
      <p:pic>
        <p:nvPicPr>
          <p:cNvPr id="2050" name="Picture 2" descr="E:\pictures\roi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505200"/>
            <a:ext cx="3276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>
            <a:off x="3962400" y="3743325"/>
            <a:ext cx="10668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 descr="E:\pictures\thresh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6873" y="3486150"/>
            <a:ext cx="3271981" cy="51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257300" y="4267200"/>
            <a:ext cx="6477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Adaptive thresholding to remove backgrounds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582283294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Low Level </a:t>
            </a:r>
            <a:r>
              <a:rPr lang="en-US" dirty="0" smtClean="0"/>
              <a:t>Design Updates</a:t>
            </a:r>
            <a:endParaRPr lang="en-ZA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1371600"/>
            <a:ext cx="72390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Image </a:t>
            </a:r>
            <a:r>
              <a:rPr lang="en-US" sz="1600" b="1" dirty="0" smtClean="0"/>
              <a:t>up-sampling:</a:t>
            </a:r>
            <a:endParaRPr lang="en-US" sz="1600" b="1" dirty="0"/>
          </a:p>
          <a:p>
            <a:endParaRPr lang="en-US" dirty="0"/>
          </a:p>
        </p:txBody>
      </p:sp>
      <p:pic>
        <p:nvPicPr>
          <p:cNvPr id="3075" name="Picture 3" descr="E:\pictures\upsample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6131" y="3200400"/>
            <a:ext cx="4499228" cy="808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>
            <a:off x="3879425" y="3665538"/>
            <a:ext cx="844975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257300" y="4267200"/>
            <a:ext cx="6477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Laplacian Pyramid to up-sample the image</a:t>
            </a:r>
            <a:endParaRPr lang="en-US" sz="1600" b="1" dirty="0"/>
          </a:p>
        </p:txBody>
      </p:sp>
      <p:pic>
        <p:nvPicPr>
          <p:cNvPr id="8" name="Picture 3" descr="E:\pictures\thresh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969" y="3408363"/>
            <a:ext cx="3271981" cy="51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9748231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7467600" cy="426720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</a:pPr>
            <a:endParaRPr lang="en-US" dirty="0" smtClean="0"/>
          </a:p>
          <a:p>
            <a:pPr>
              <a:lnSpc>
                <a:spcPct val="150000"/>
              </a:lnSpc>
            </a:pP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smtClean="0"/>
              <a:t>Overview of UIS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Take picture or open existing one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Select text segments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Cancel Selections (if desired)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Save and send coordinates to server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Tap selection to listen to audio or display translated text</a:t>
            </a:r>
          </a:p>
          <a:p>
            <a:pPr lvl="1">
              <a:lnSpc>
                <a:spcPct val="150000"/>
              </a:lnSpc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User Interface Specification Updates</a:t>
            </a:r>
            <a:endParaRPr lang="en-US" sz="3600" dirty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426</TotalTime>
  <Words>421</Words>
  <Application>Microsoft Office PowerPoint</Application>
  <PresentationFormat>On-screen Show (4:3)</PresentationFormat>
  <Paragraphs>124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Concourse</vt:lpstr>
      <vt:lpstr>Phone Reader 2.0</vt:lpstr>
      <vt:lpstr>Overview</vt:lpstr>
      <vt:lpstr>Quick Recap</vt:lpstr>
      <vt:lpstr>System updates</vt:lpstr>
      <vt:lpstr>High Level Design</vt:lpstr>
      <vt:lpstr>Low Level Design Updates</vt:lpstr>
      <vt:lpstr>Low Level Design Updates</vt:lpstr>
      <vt:lpstr>Low Level Design Updates</vt:lpstr>
      <vt:lpstr>User Interface Specification Updates</vt:lpstr>
      <vt:lpstr>User Interface Specification Updates</vt:lpstr>
      <vt:lpstr>User Interface Specification Updates</vt:lpstr>
      <vt:lpstr>User Interface Specification Updates</vt:lpstr>
      <vt:lpstr>User Interface Specification Updates</vt:lpstr>
      <vt:lpstr>User Interface Specification Updates</vt:lpstr>
      <vt:lpstr>User Interface Specification Updates</vt:lpstr>
      <vt:lpstr>User Interface Specification Updates</vt:lpstr>
      <vt:lpstr>User Interface Specification Updates</vt:lpstr>
      <vt:lpstr>User Interface Specification Updates</vt:lpstr>
      <vt:lpstr>Project Plan</vt:lpstr>
      <vt:lpstr>References</vt:lpstr>
      <vt:lpstr>Demo</vt:lpstr>
      <vt:lpstr>Questions and answers</vt:lpstr>
    </vt:vector>
  </TitlesOfParts>
  <Company>Deftones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Phone Reader 2.0</dc:title>
  <dc:creator>Hadley</dc:creator>
  <cp:lastModifiedBy>ACM</cp:lastModifiedBy>
  <cp:revision>63</cp:revision>
  <dcterms:created xsi:type="dcterms:W3CDTF">2012-03-31T12:29:04Z</dcterms:created>
  <dcterms:modified xsi:type="dcterms:W3CDTF">2012-09-12T11:15:07Z</dcterms:modified>
</cp:coreProperties>
</file>